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Lst>
  <p:notesMasterIdLst>
    <p:notesMasterId r:id="rId28"/>
  </p:notesMasterIdLst>
  <p:handoutMasterIdLst>
    <p:handoutMasterId r:id="rId29"/>
  </p:handoutMasterIdLst>
  <p:sldIdLst>
    <p:sldId id="259" r:id="rId5"/>
    <p:sldId id="264" r:id="rId6"/>
    <p:sldId id="263" r:id="rId7"/>
    <p:sldId id="265" r:id="rId8"/>
    <p:sldId id="262" r:id="rId9"/>
    <p:sldId id="267" r:id="rId10"/>
    <p:sldId id="268" r:id="rId11"/>
    <p:sldId id="269" r:id="rId12"/>
    <p:sldId id="271" r:id="rId13"/>
    <p:sldId id="272" r:id="rId14"/>
    <p:sldId id="281" r:id="rId15"/>
    <p:sldId id="282" r:id="rId16"/>
    <p:sldId id="283" r:id="rId17"/>
    <p:sldId id="275" r:id="rId18"/>
    <p:sldId id="276" r:id="rId19"/>
    <p:sldId id="277" r:id="rId20"/>
    <p:sldId id="273" r:id="rId21"/>
    <p:sldId id="284" r:id="rId22"/>
    <p:sldId id="285" r:id="rId23"/>
    <p:sldId id="278" r:id="rId24"/>
    <p:sldId id="280" r:id="rId25"/>
    <p:sldId id="279" r:id="rId26"/>
    <p:sldId id="270"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60A"/>
    <a:srgbClr val="6608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94660"/>
  </p:normalViewPr>
  <p:slideViewPr>
    <p:cSldViewPr snapToGrid="0" snapToObjects="1">
      <p:cViewPr varScale="1">
        <p:scale>
          <a:sx n="109" d="100"/>
          <a:sy n="109" d="100"/>
        </p:scale>
        <p:origin x="159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00A45A-143F-014E-B71C-62AB0C0F0DC5}" type="datetimeFigureOut">
              <a:rPr lang="en-US" smtClean="0"/>
              <a:t>1/30/2017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4AD61B-90BF-8946-9859-55BD8212116C}" type="slidenum">
              <a:rPr lang="en-US" smtClean="0"/>
              <a:t>‹#›</a:t>
            </a:fld>
            <a:endParaRPr lang="en-US"/>
          </a:p>
        </p:txBody>
      </p:sp>
    </p:spTree>
    <p:extLst>
      <p:ext uri="{BB962C8B-B14F-4D97-AF65-F5344CB8AC3E}">
        <p14:creationId xmlns:p14="http://schemas.microsoft.com/office/powerpoint/2010/main" val="10827909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D910E4-F747-994D-9EA6-DF0C9AC5BD76}" type="datetimeFigureOut">
              <a:rPr lang="en-US" smtClean="0"/>
              <a:t>1/30/2017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AF7740-18BE-A14F-B18B-3ECD47F85DDF}" type="slidenum">
              <a:rPr lang="en-US" smtClean="0"/>
              <a:t>‹#›</a:t>
            </a:fld>
            <a:endParaRPr lang="en-US"/>
          </a:p>
        </p:txBody>
      </p:sp>
    </p:spTree>
    <p:extLst>
      <p:ext uri="{BB962C8B-B14F-4D97-AF65-F5344CB8AC3E}">
        <p14:creationId xmlns:p14="http://schemas.microsoft.com/office/powerpoint/2010/main" val="25250716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2665667"/>
            <a:ext cx="6519957" cy="3777466"/>
          </a:xfrm>
        </p:spPr>
        <p:txBody>
          <a:bodyPr>
            <a:normAutofit/>
          </a:bodyPr>
          <a:lstStyle>
            <a:lvl1pPr marL="0" indent="0">
              <a:buNone/>
              <a:defRPr sz="1600" baseline="0">
                <a:solidFill>
                  <a:srgbClr val="000000"/>
                </a:solidFill>
              </a:defRPr>
            </a:lvl1pPr>
          </a:lstStyle>
          <a:p>
            <a:r>
              <a:rPr lang="en-US" dirty="0" smtClean="0"/>
              <a:t>Drag picture here</a:t>
            </a:r>
            <a:endParaRPr lang="en-US" dirty="0"/>
          </a:p>
        </p:txBody>
      </p:sp>
      <p:sp>
        <p:nvSpPr>
          <p:cNvPr id="8" name="Picture Placeholder 6"/>
          <p:cNvSpPr>
            <a:spLocks noGrp="1"/>
          </p:cNvSpPr>
          <p:nvPr>
            <p:ph type="pic" sz="quarter" idx="15" hasCustomPrompt="1"/>
          </p:nvPr>
        </p:nvSpPr>
        <p:spPr>
          <a:xfrm>
            <a:off x="6612467" y="1557867"/>
            <a:ext cx="2531533" cy="2342360"/>
          </a:xfrm>
        </p:spPr>
        <p:txBody>
          <a:bodyPr>
            <a:normAutofit/>
          </a:bodyPr>
          <a:lstStyle>
            <a:lvl1pPr marL="0" indent="0">
              <a:buNone/>
              <a:defRPr sz="1600" baseline="0">
                <a:solidFill>
                  <a:srgbClr val="000000"/>
                </a:solidFill>
              </a:defRPr>
            </a:lvl1pPr>
          </a:lstStyle>
          <a:p>
            <a:r>
              <a:rPr lang="en-US" dirty="0" smtClean="0"/>
              <a:t>Drag picture here</a:t>
            </a:r>
            <a:endParaRPr lang="en-US" dirty="0"/>
          </a:p>
        </p:txBody>
      </p:sp>
      <p:sp>
        <p:nvSpPr>
          <p:cNvPr id="12" name="Picture Placeholder 6"/>
          <p:cNvSpPr>
            <a:spLocks noGrp="1"/>
          </p:cNvSpPr>
          <p:nvPr>
            <p:ph type="pic" sz="quarter" idx="19" hasCustomPrompt="1"/>
          </p:nvPr>
        </p:nvSpPr>
        <p:spPr>
          <a:xfrm>
            <a:off x="6612467" y="3987424"/>
            <a:ext cx="2531533" cy="2455709"/>
          </a:xfrm>
        </p:spPr>
        <p:txBody>
          <a:bodyPr>
            <a:normAutofit/>
          </a:bodyPr>
          <a:lstStyle>
            <a:lvl1pPr marL="0" indent="0">
              <a:buNone/>
              <a:defRPr sz="1600" baseline="0">
                <a:solidFill>
                  <a:srgbClr val="000000"/>
                </a:solidFill>
              </a:defRPr>
            </a:lvl1pPr>
          </a:lstStyle>
          <a:p>
            <a:r>
              <a:rPr lang="en-US" dirty="0" smtClean="0"/>
              <a:t>Drag picture here</a:t>
            </a:r>
            <a:endParaRPr lang="en-US" dirty="0"/>
          </a:p>
        </p:txBody>
      </p:sp>
      <p:sp>
        <p:nvSpPr>
          <p:cNvPr id="3" name="Rectangle 2"/>
          <p:cNvSpPr/>
          <p:nvPr userDrawn="1"/>
        </p:nvSpPr>
        <p:spPr>
          <a:xfrm>
            <a:off x="0" y="1557867"/>
            <a:ext cx="6519957" cy="10191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20"/>
          </p:nvPr>
        </p:nvSpPr>
        <p:spPr>
          <a:xfrm>
            <a:off x="231775" y="1742724"/>
            <a:ext cx="6096000" cy="611355"/>
          </a:xfrm>
        </p:spPr>
        <p:txBody>
          <a:bodyPr/>
          <a:lstStyle>
            <a:lvl1pPr>
              <a:defRPr>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253216213"/>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559442"/>
            <a:ext cx="3008313" cy="45667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97083"/>
            <a:ext cx="1092200" cy="365125"/>
          </a:xfrm>
          <a:prstGeom prst="rect">
            <a:avLst/>
          </a:prstGeom>
        </p:spPr>
        <p:txBody>
          <a:bodyPr/>
          <a:lstStyle/>
          <a:p>
            <a:fld id="{97F3DC8A-5BF8-EE47-8EB3-D7DFBA509A0A}" type="datetime1">
              <a:rPr lang="en-US" smtClean="0"/>
              <a:t>1/30/2017</a:t>
            </a:fld>
            <a:endParaRPr lang="en-US"/>
          </a:p>
        </p:txBody>
      </p:sp>
      <p:sp>
        <p:nvSpPr>
          <p:cNvPr id="6" name="Footer Placeholder 5"/>
          <p:cNvSpPr>
            <a:spLocks noGrp="1"/>
          </p:cNvSpPr>
          <p:nvPr>
            <p:ph type="ftr" sz="quarter" idx="11"/>
          </p:nvPr>
        </p:nvSpPr>
        <p:spPr/>
        <p:txBody>
          <a:bodyPr/>
          <a:lstStyle/>
          <a:p>
            <a:r>
              <a:rPr lang="en-US" dirty="0" smtClean="0"/>
              <a:t>INDIANA UNIVERSITY</a:t>
            </a:r>
            <a:endParaRPr lang="en-US" dirty="0"/>
          </a:p>
        </p:txBody>
      </p:sp>
      <p:sp>
        <p:nvSpPr>
          <p:cNvPr id="7" name="Slide Number Placeholder 6"/>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2760367876"/>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71094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97083"/>
            <a:ext cx="1092200" cy="365125"/>
          </a:xfrm>
          <a:prstGeom prst="rect">
            <a:avLst/>
          </a:prstGeom>
        </p:spPr>
        <p:txBody>
          <a:bodyPr/>
          <a:lstStyle/>
          <a:p>
            <a:fld id="{1FA55F05-18AE-654E-92C8-7D44AA1AFDD8}" type="datetime1">
              <a:rPr lang="en-US" smtClean="0"/>
              <a:t>1/30/2017</a:t>
            </a:fld>
            <a:endParaRPr lang="en-US"/>
          </a:p>
        </p:txBody>
      </p:sp>
      <p:sp>
        <p:nvSpPr>
          <p:cNvPr id="6" name="Footer Placeholder 5"/>
          <p:cNvSpPr>
            <a:spLocks noGrp="1"/>
          </p:cNvSpPr>
          <p:nvPr>
            <p:ph type="ftr" sz="quarter" idx="11"/>
          </p:nvPr>
        </p:nvSpPr>
        <p:spPr/>
        <p:txBody>
          <a:bodyPr/>
          <a:lstStyle/>
          <a:p>
            <a:r>
              <a:rPr lang="en-US" dirty="0" smtClean="0"/>
              <a:t>INDIANA UNIVERSITY</a:t>
            </a:r>
            <a:endParaRPr lang="en-US" dirty="0"/>
          </a:p>
        </p:txBody>
      </p:sp>
      <p:sp>
        <p:nvSpPr>
          <p:cNvPr id="7" name="Slide Number Placeholder 6"/>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1986386573"/>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add ENGAGING text</a:t>
            </a:r>
            <a:endParaRPr lang="en-US" dirty="0"/>
          </a:p>
        </p:txBody>
      </p:sp>
      <p:sp>
        <p:nvSpPr>
          <p:cNvPr id="3" name="Content Placeholder 2"/>
          <p:cNvSpPr>
            <a:spLocks noGrp="1"/>
          </p:cNvSpPr>
          <p:nvPr>
            <p:ph idx="1"/>
          </p:nvPr>
        </p:nvSpPr>
        <p:spPr>
          <a:xfrm>
            <a:off x="457200" y="1566334"/>
            <a:ext cx="8229600" cy="4275666"/>
          </a:xfrm>
        </p:spPr>
        <p:txBody>
          <a:bodyPr/>
          <a:lstStyle>
            <a:lvl1pPr>
              <a:defRPr>
                <a:solidFill>
                  <a:schemeClr val="tx1"/>
                </a:solidFill>
                <a:latin typeface="Georgia Pro"/>
                <a:cs typeface="Georgia Pro"/>
              </a:defRPr>
            </a:lvl1pPr>
            <a:lvl2pPr>
              <a:defRPr>
                <a:solidFill>
                  <a:schemeClr val="tx1"/>
                </a:solidFill>
                <a:latin typeface="Georgia Pro"/>
                <a:cs typeface="Georgia Pro"/>
              </a:defRPr>
            </a:lvl2pPr>
            <a:lvl3pPr>
              <a:defRPr>
                <a:solidFill>
                  <a:schemeClr val="tx1"/>
                </a:solidFill>
                <a:latin typeface="Georgia Pro"/>
                <a:cs typeface="Georgia Pro"/>
              </a:defRPr>
            </a:lvl3pPr>
            <a:lvl4pPr>
              <a:defRPr>
                <a:solidFill>
                  <a:schemeClr val="tx1"/>
                </a:solidFill>
                <a:latin typeface="Georgia Pro"/>
                <a:cs typeface="Georgia Pro"/>
              </a:defRPr>
            </a:lvl4pPr>
            <a:lvl5pPr>
              <a:defRPr>
                <a:solidFill>
                  <a:schemeClr val="tx1"/>
                </a:solidFill>
                <a:latin typeface="Georgia Pro"/>
                <a:cs typeface="Georgia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dirty="0" smtClean="0"/>
              <a:t>INDIANA UNIVERSITY</a:t>
            </a:r>
            <a:endParaRPr lang="en-US" dirty="0"/>
          </a:p>
        </p:txBody>
      </p:sp>
      <p:sp>
        <p:nvSpPr>
          <p:cNvPr id="6" name="Slide Number Placeholder 5"/>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174293224"/>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add ENGAGING text</a:t>
            </a:r>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pPr/>
              <a:t>‹#›</a:t>
            </a:fld>
            <a:endParaRPr lang="en-US" dirty="0"/>
          </a:p>
        </p:txBody>
      </p:sp>
      <p:sp>
        <p:nvSpPr>
          <p:cNvPr id="7" name="Picture Placeholder 6"/>
          <p:cNvSpPr>
            <a:spLocks noGrp="1"/>
          </p:cNvSpPr>
          <p:nvPr>
            <p:ph type="pic" sz="quarter" idx="13" hasCustomPrompt="1"/>
          </p:nvPr>
        </p:nvSpPr>
        <p:spPr>
          <a:xfrm>
            <a:off x="457200" y="1487488"/>
            <a:ext cx="8229600" cy="4319587"/>
          </a:xfrm>
        </p:spPr>
        <p:txBody>
          <a:bodyPr>
            <a:normAutofit/>
          </a:bodyPr>
          <a:lstStyle>
            <a:lvl1pPr>
              <a:defRPr sz="2400" baseline="0">
                <a:latin typeface="Georgia Pro"/>
                <a:cs typeface="Georgia Pro"/>
              </a:defRPr>
            </a:lvl1pPr>
          </a:lstStyle>
          <a:p>
            <a:r>
              <a:rPr lang="en-US" dirty="0" smtClean="0"/>
              <a:t>Drag your dynamic photo here</a:t>
            </a:r>
            <a:endParaRPr lang="en-US" dirty="0"/>
          </a:p>
        </p:txBody>
      </p:sp>
    </p:spTree>
    <p:extLst>
      <p:ext uri="{BB962C8B-B14F-4D97-AF65-F5344CB8AC3E}">
        <p14:creationId xmlns:p14="http://schemas.microsoft.com/office/powerpoint/2010/main" val="1079442228"/>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297083"/>
            <a:ext cx="1092200" cy="365125"/>
          </a:xfrm>
          <a:prstGeom prst="rect">
            <a:avLst/>
          </a:prstGeom>
        </p:spPr>
        <p:txBody>
          <a:bodyPr/>
          <a:lstStyle/>
          <a:p>
            <a:fld id="{BE709124-ACB4-1D47-8CF2-117B8F2D8CA1}" type="datetime1">
              <a:rPr lang="en-US" smtClean="0"/>
              <a:t>1/30/2017</a:t>
            </a:fld>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pPr/>
              <a:t>‹#›</a:t>
            </a:fld>
            <a:endParaRPr lang="en-US" dirty="0"/>
          </a:p>
        </p:txBody>
      </p:sp>
      <p:sp>
        <p:nvSpPr>
          <p:cNvPr id="8" name="Picture Placeholder 6"/>
          <p:cNvSpPr>
            <a:spLocks noGrp="1"/>
          </p:cNvSpPr>
          <p:nvPr>
            <p:ph type="pic" sz="quarter" idx="14" hasCustomPrompt="1"/>
          </p:nvPr>
        </p:nvSpPr>
        <p:spPr>
          <a:xfrm>
            <a:off x="457200" y="1447800"/>
            <a:ext cx="3759200" cy="2091267"/>
          </a:xfrm>
        </p:spPr>
        <p:txBody>
          <a:bodyPr>
            <a:normAutofit/>
          </a:bodyPr>
          <a:lstStyle>
            <a:lvl1pPr marL="0" indent="0">
              <a:buNone/>
              <a:defRPr sz="1600" baseline="0"/>
            </a:lvl1pPr>
          </a:lstStyle>
          <a:p>
            <a:r>
              <a:rPr lang="en-US" dirty="0" smtClean="0"/>
              <a:t>Drag picture here</a:t>
            </a:r>
            <a:endParaRPr lang="en-US" dirty="0"/>
          </a:p>
        </p:txBody>
      </p:sp>
      <p:sp>
        <p:nvSpPr>
          <p:cNvPr id="9" name="Picture Placeholder 6"/>
          <p:cNvSpPr>
            <a:spLocks noGrp="1"/>
          </p:cNvSpPr>
          <p:nvPr>
            <p:ph type="pic" sz="quarter" idx="15" hasCustomPrompt="1"/>
          </p:nvPr>
        </p:nvSpPr>
        <p:spPr>
          <a:xfrm>
            <a:off x="4308700" y="1447800"/>
            <a:ext cx="2074333" cy="2836863"/>
          </a:xfrm>
        </p:spPr>
        <p:txBody>
          <a:bodyPr>
            <a:normAutofit/>
          </a:bodyPr>
          <a:lstStyle>
            <a:lvl1pPr marL="0" indent="0">
              <a:buNone/>
              <a:defRPr sz="1600" baseline="0"/>
            </a:lvl1pPr>
          </a:lstStyle>
          <a:p>
            <a:r>
              <a:rPr lang="en-US" dirty="0" smtClean="0"/>
              <a:t>Drag picture here</a:t>
            </a:r>
            <a:endParaRPr lang="en-US" dirty="0"/>
          </a:p>
        </p:txBody>
      </p:sp>
      <p:sp>
        <p:nvSpPr>
          <p:cNvPr id="12" name="Picture Placeholder 6"/>
          <p:cNvSpPr>
            <a:spLocks noGrp="1"/>
          </p:cNvSpPr>
          <p:nvPr>
            <p:ph type="pic" sz="quarter" idx="18" hasCustomPrompt="1"/>
          </p:nvPr>
        </p:nvSpPr>
        <p:spPr>
          <a:xfrm>
            <a:off x="457199" y="3641942"/>
            <a:ext cx="1876103" cy="2260601"/>
          </a:xfrm>
        </p:spPr>
        <p:txBody>
          <a:bodyPr>
            <a:normAutofit/>
          </a:bodyPr>
          <a:lstStyle>
            <a:lvl1pPr marL="0" indent="0">
              <a:buNone/>
              <a:defRPr sz="1600" baseline="0"/>
            </a:lvl1pPr>
          </a:lstStyle>
          <a:p>
            <a:r>
              <a:rPr lang="en-US" dirty="0" smtClean="0"/>
              <a:t>Drag picture here</a:t>
            </a:r>
            <a:endParaRPr lang="en-US" dirty="0"/>
          </a:p>
        </p:txBody>
      </p:sp>
      <p:sp>
        <p:nvSpPr>
          <p:cNvPr id="13" name="Picture Placeholder 6"/>
          <p:cNvSpPr>
            <a:spLocks noGrp="1"/>
          </p:cNvSpPr>
          <p:nvPr>
            <p:ph type="pic" sz="quarter" idx="19" hasCustomPrompt="1"/>
          </p:nvPr>
        </p:nvSpPr>
        <p:spPr>
          <a:xfrm>
            <a:off x="2425812" y="4387009"/>
            <a:ext cx="3957221" cy="1515534"/>
          </a:xfrm>
        </p:spPr>
        <p:txBody>
          <a:bodyPr>
            <a:normAutofit/>
          </a:bodyPr>
          <a:lstStyle>
            <a:lvl1pPr marL="0" indent="0">
              <a:buNone/>
              <a:defRPr sz="1600" baseline="0"/>
            </a:lvl1pPr>
          </a:lstStyle>
          <a:p>
            <a:r>
              <a:rPr lang="en-US" dirty="0" smtClean="0"/>
              <a:t>Drag picture here</a:t>
            </a:r>
            <a:endParaRPr lang="en-US" dirty="0"/>
          </a:p>
        </p:txBody>
      </p:sp>
    </p:spTree>
    <p:extLst>
      <p:ext uri="{BB962C8B-B14F-4D97-AF65-F5344CB8AC3E}">
        <p14:creationId xmlns:p14="http://schemas.microsoft.com/office/powerpoint/2010/main" val="2376271389"/>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hapter 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744133"/>
            <a:ext cx="8229600" cy="1856317"/>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mn-lt"/>
                <a:cs typeface="Abadi MT Condense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297083"/>
            <a:ext cx="1092200" cy="365125"/>
          </a:xfrm>
          <a:prstGeom prst="rect">
            <a:avLst/>
          </a:prstGeom>
        </p:spPr>
        <p:txBody>
          <a:bodyPr/>
          <a:lstStyle/>
          <a:p>
            <a:fld id="{C9624B7D-961F-C340-AA86-02C1301A132E}" type="datetime1">
              <a:rPr lang="en-US" smtClean="0"/>
              <a:t>1/30/2017</a:t>
            </a:fld>
            <a:endParaRPr lang="en-US"/>
          </a:p>
        </p:txBody>
      </p:sp>
      <p:sp>
        <p:nvSpPr>
          <p:cNvPr id="5" name="Footer Placeholder 4"/>
          <p:cNvSpPr>
            <a:spLocks noGrp="1"/>
          </p:cNvSpPr>
          <p:nvPr>
            <p:ph type="ftr" sz="quarter" idx="11"/>
          </p:nvPr>
        </p:nvSpPr>
        <p:spPr/>
        <p:txBody>
          <a:bodyPr/>
          <a:lstStyle/>
          <a:p>
            <a:r>
              <a:rPr lang="en-US" dirty="0" smtClean="0"/>
              <a:t>INDIANA UNIVERSITY</a:t>
            </a:r>
            <a:endParaRPr lang="en-US" dirty="0"/>
          </a:p>
        </p:txBody>
      </p:sp>
      <p:sp>
        <p:nvSpPr>
          <p:cNvPr id="6" name="Slide Number Placeholder 5"/>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1340853673"/>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406900"/>
            <a:ext cx="82296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57200" y="2906713"/>
            <a:ext cx="8229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297083"/>
            <a:ext cx="1092200" cy="365125"/>
          </a:xfrm>
          <a:prstGeom prst="rect">
            <a:avLst/>
          </a:prstGeom>
        </p:spPr>
        <p:txBody>
          <a:bodyPr/>
          <a:lstStyle/>
          <a:p>
            <a:fld id="{A898A527-EFF2-D048-B71B-DEE5C0E2661B}" type="datetime1">
              <a:rPr lang="en-US" smtClean="0"/>
              <a:t>1/30/2017</a:t>
            </a:fld>
            <a:endParaRPr lang="en-US"/>
          </a:p>
        </p:txBody>
      </p:sp>
      <p:sp>
        <p:nvSpPr>
          <p:cNvPr id="5" name="Footer Placeholder 4"/>
          <p:cNvSpPr>
            <a:spLocks noGrp="1"/>
          </p:cNvSpPr>
          <p:nvPr>
            <p:ph type="ftr" sz="quarter" idx="11"/>
          </p:nvPr>
        </p:nvSpPr>
        <p:spPr/>
        <p:txBody>
          <a:bodyPr/>
          <a:lstStyle/>
          <a:p>
            <a:r>
              <a:rPr lang="en-US" dirty="0" smtClean="0"/>
              <a:t>INDIANA UNIVERSITY</a:t>
            </a:r>
            <a:endParaRPr lang="en-US" dirty="0"/>
          </a:p>
        </p:txBody>
      </p:sp>
      <p:sp>
        <p:nvSpPr>
          <p:cNvPr id="6" name="Slide Number Placeholder 5"/>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553541585"/>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66605" y="274638"/>
            <a:ext cx="6820195" cy="108849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97083"/>
            <a:ext cx="1092200" cy="365125"/>
          </a:xfrm>
          <a:prstGeom prst="rect">
            <a:avLst/>
          </a:prstGeom>
        </p:spPr>
        <p:txBody>
          <a:bodyPr/>
          <a:lstStyle/>
          <a:p>
            <a:fld id="{4F450A68-A3D4-D944-A5A9-82F5456CA553}" type="datetime1">
              <a:rPr lang="en-US" smtClean="0"/>
              <a:t>1/30/2017</a:t>
            </a:fld>
            <a:endParaRPr lang="en-US"/>
          </a:p>
        </p:txBody>
      </p:sp>
      <p:sp>
        <p:nvSpPr>
          <p:cNvPr id="6" name="Footer Placeholder 5"/>
          <p:cNvSpPr>
            <a:spLocks noGrp="1"/>
          </p:cNvSpPr>
          <p:nvPr>
            <p:ph type="ftr" sz="quarter" idx="11"/>
          </p:nvPr>
        </p:nvSpPr>
        <p:spPr/>
        <p:txBody>
          <a:bodyPr/>
          <a:lstStyle/>
          <a:p>
            <a:r>
              <a:rPr lang="en-US" dirty="0" smtClean="0"/>
              <a:t>INDIANA UNIVERSITY</a:t>
            </a:r>
            <a:endParaRPr lang="en-US" dirty="0"/>
          </a:p>
        </p:txBody>
      </p:sp>
      <p:sp>
        <p:nvSpPr>
          <p:cNvPr id="7" name="Slide Number Placeholder 6"/>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2041971865"/>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97083"/>
            <a:ext cx="1092200" cy="365125"/>
          </a:xfrm>
          <a:prstGeom prst="rect">
            <a:avLst/>
          </a:prstGeom>
        </p:spPr>
        <p:txBody>
          <a:bodyPr/>
          <a:lstStyle/>
          <a:p>
            <a:fld id="{FFA7B837-E816-3743-B909-DE45458D4269}" type="datetime1">
              <a:rPr lang="en-US" smtClean="0"/>
              <a:t>1/30/2017</a:t>
            </a:fld>
            <a:endParaRPr lang="en-US"/>
          </a:p>
        </p:txBody>
      </p:sp>
      <p:sp>
        <p:nvSpPr>
          <p:cNvPr id="8" name="Footer Placeholder 7"/>
          <p:cNvSpPr>
            <a:spLocks noGrp="1"/>
          </p:cNvSpPr>
          <p:nvPr>
            <p:ph type="ftr" sz="quarter" idx="11"/>
          </p:nvPr>
        </p:nvSpPr>
        <p:spPr/>
        <p:txBody>
          <a:bodyPr/>
          <a:lstStyle/>
          <a:p>
            <a:r>
              <a:rPr lang="en-US" dirty="0" smtClean="0"/>
              <a:t>INDIANA UNIVERSITY</a:t>
            </a:r>
            <a:endParaRPr lang="en-US" dirty="0"/>
          </a:p>
        </p:txBody>
      </p:sp>
      <p:sp>
        <p:nvSpPr>
          <p:cNvPr id="9" name="Slide Number Placeholder 8"/>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981721087"/>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l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66605" y="274638"/>
            <a:ext cx="6820195" cy="107156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457200" y="6297083"/>
            <a:ext cx="1092200" cy="365125"/>
          </a:xfrm>
          <a:prstGeom prst="rect">
            <a:avLst/>
          </a:prstGeom>
        </p:spPr>
        <p:txBody>
          <a:bodyPr/>
          <a:lstStyle/>
          <a:p>
            <a:fld id="{04E78732-AC77-1148-BDC3-E481C9456EEA}" type="datetime1">
              <a:rPr lang="en-US" smtClean="0"/>
              <a:t>1/30/2017</a:t>
            </a:fld>
            <a:endParaRPr lang="en-US"/>
          </a:p>
        </p:txBody>
      </p:sp>
      <p:sp>
        <p:nvSpPr>
          <p:cNvPr id="4" name="Footer Placeholder 3"/>
          <p:cNvSpPr>
            <a:spLocks noGrp="1"/>
          </p:cNvSpPr>
          <p:nvPr>
            <p:ph type="ftr" sz="quarter" idx="11"/>
          </p:nvPr>
        </p:nvSpPr>
        <p:spPr/>
        <p:txBody>
          <a:bodyPr/>
          <a:lstStyle/>
          <a:p>
            <a:r>
              <a:rPr lang="en-US" dirty="0"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44372813"/>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66605" y="274638"/>
            <a:ext cx="6820195" cy="1088495"/>
          </a:xfrm>
          <a:prstGeom prst="rect">
            <a:avLst/>
          </a:prstGeom>
          <a:effectLst>
            <a:outerShdw blurRad="50800" dist="25400" dir="6000000" algn="tl" rotWithShape="0">
              <a:srgbClr val="000000">
                <a:alpha val="37000"/>
              </a:srgbClr>
            </a:outerShdw>
          </a:effectLst>
        </p:spPr>
        <p:txBody>
          <a:bodyPr vert="horz" lIns="91440" tIns="45720" rIns="91440" bIns="45720" rtlCol="0" anchor="ctr">
            <a:normAutofit/>
          </a:bodyPr>
          <a:lstStyle/>
          <a:p>
            <a:r>
              <a:rPr lang="en-US" dirty="0" smtClean="0"/>
              <a:t>Click to add ENGAGING text</a:t>
            </a:r>
            <a:endParaRPr lang="en-US" dirty="0"/>
          </a:p>
        </p:txBody>
      </p:sp>
      <p:sp>
        <p:nvSpPr>
          <p:cNvPr id="3" name="Text Placeholder 2"/>
          <p:cNvSpPr>
            <a:spLocks noGrp="1"/>
          </p:cNvSpPr>
          <p:nvPr>
            <p:ph type="body" idx="1"/>
          </p:nvPr>
        </p:nvSpPr>
        <p:spPr>
          <a:xfrm>
            <a:off x="457200" y="1566334"/>
            <a:ext cx="8229600" cy="4275666"/>
          </a:xfrm>
          <a:prstGeom prst="rect">
            <a:avLst/>
          </a:prstGeom>
        </p:spPr>
        <p:txBody>
          <a:bodyPr vert="horz" lIns="91440" tIns="45720" rIns="91440" bIns="45720" rtlCol="0">
            <a:normAutofit/>
          </a:bodyPr>
          <a:lstStyle/>
          <a:p>
            <a:pPr lvl="0"/>
            <a:endParaRPr lang="en-US" dirty="0"/>
          </a:p>
        </p:txBody>
      </p:sp>
      <p:sp>
        <p:nvSpPr>
          <p:cNvPr id="5" name="Footer Placeholder 4"/>
          <p:cNvSpPr>
            <a:spLocks noGrp="1"/>
          </p:cNvSpPr>
          <p:nvPr>
            <p:ph type="ftr" sz="quarter" idx="3"/>
          </p:nvPr>
        </p:nvSpPr>
        <p:spPr>
          <a:xfrm>
            <a:off x="2531533" y="6297083"/>
            <a:ext cx="4080934" cy="365125"/>
          </a:xfrm>
          <a:prstGeom prst="rect">
            <a:avLst/>
          </a:prstGeom>
        </p:spPr>
        <p:txBody>
          <a:bodyPr vert="horz" lIns="91440" tIns="45720" rIns="91440" bIns="45720" rtlCol="0" anchor="ctr"/>
          <a:lstStyle>
            <a:lvl1pPr algn="ctr">
              <a:defRPr sz="1200" b="0" i="0" spc="260">
                <a:solidFill>
                  <a:schemeClr val="bg1">
                    <a:lumMod val="85000"/>
                  </a:schemeClr>
                </a:solidFill>
                <a:latin typeface="BentonSans Medium"/>
                <a:cs typeface="BentonSans Medium"/>
              </a:defRPr>
            </a:lvl1pPr>
          </a:lstStyle>
          <a:p>
            <a:r>
              <a:rPr lang="en-US" dirty="0" smtClean="0"/>
              <a:t>INDIANA UNIVERSITY</a:t>
            </a:r>
            <a:endParaRPr lang="en-US" dirty="0"/>
          </a:p>
        </p:txBody>
      </p:sp>
      <p:sp>
        <p:nvSpPr>
          <p:cNvPr id="6" name="Slide Number Placeholder 5"/>
          <p:cNvSpPr>
            <a:spLocks noGrp="1"/>
          </p:cNvSpPr>
          <p:nvPr>
            <p:ph type="sldNum" sz="quarter" idx="4"/>
          </p:nvPr>
        </p:nvSpPr>
        <p:spPr>
          <a:xfrm>
            <a:off x="7518400" y="6297083"/>
            <a:ext cx="1168400" cy="365125"/>
          </a:xfrm>
          <a:prstGeom prst="rect">
            <a:avLst/>
          </a:prstGeom>
        </p:spPr>
        <p:txBody>
          <a:bodyPr vert="horz" lIns="91440" tIns="45720" rIns="91440" bIns="45720" rtlCol="0" anchor="ctr"/>
          <a:lstStyle>
            <a:lvl1pPr algn="r">
              <a:defRPr sz="1000" b="0" i="1">
                <a:solidFill>
                  <a:schemeClr val="bg1">
                    <a:lumMod val="85000"/>
                  </a:schemeClr>
                </a:solidFill>
                <a:latin typeface="Arial"/>
              </a:defRPr>
            </a:lvl1pPr>
          </a:lstStyle>
          <a:p>
            <a:fld id="{A2CEE53A-19EC-654D-82C1-D215F6FEFF18}" type="slidenum">
              <a:rPr lang="en-US" smtClean="0"/>
              <a:pPr/>
              <a:t>‹#›</a:t>
            </a:fld>
            <a:endParaRPr lang="en-US" dirty="0"/>
          </a:p>
        </p:txBody>
      </p:sp>
      <p:sp>
        <p:nvSpPr>
          <p:cNvPr id="8" name="Text Placeholder 2"/>
          <p:cNvSpPr txBox="1">
            <a:spLocks/>
          </p:cNvSpPr>
          <p:nvPr/>
        </p:nvSpPr>
        <p:spPr>
          <a:xfrm>
            <a:off x="457200" y="1566334"/>
            <a:ext cx="4055533" cy="42756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1697989590"/>
      </p:ext>
    </p:extLst>
  </p:cSld>
  <p:clrMap bg1="lt1" tx1="dk1" bg2="lt2" tx2="dk2" accent1="accent1" accent2="accent2" accent3="accent3" accent4="accent4" accent5="accent5" accent6="accent6" hlink="hlink" folHlink="folHlink"/>
  <p:sldLayoutIdLst>
    <p:sldLayoutId id="2147483659" r:id="rId1"/>
    <p:sldLayoutId id="2147483650" r:id="rId2"/>
    <p:sldLayoutId id="2147483660" r:id="rId3"/>
    <p:sldLayoutId id="2147483658" r:id="rId4"/>
    <p:sldLayoutId id="2147483649" r:id="rId5"/>
    <p:sldLayoutId id="2147483651" r:id="rId6"/>
    <p:sldLayoutId id="2147483652" r:id="rId7"/>
    <p:sldLayoutId id="2147483653" r:id="rId8"/>
    <p:sldLayoutId id="2147483654" r:id="rId9"/>
    <p:sldLayoutId id="2147483656" r:id="rId10"/>
    <p:sldLayoutId id="2147483657" r:id="rId11"/>
  </p:sldLayoutIdLst>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hf hdr="0" dt="0"/>
  <p:txStyles>
    <p:titleStyle>
      <a:lvl1pPr algn="ctr" defTabSz="457200" rtl="0" eaLnBrk="1" latinLnBrk="0" hangingPunct="1">
        <a:spcBef>
          <a:spcPct val="0"/>
        </a:spcBef>
        <a:buNone/>
        <a:defRPr sz="3600" b="0" i="0" kern="1200">
          <a:solidFill>
            <a:schemeClr val="tx1"/>
          </a:solidFill>
          <a:latin typeface="Georgia Pro"/>
          <a:ea typeface="+mj-ea"/>
          <a:cs typeface="Georgia Pro"/>
        </a:defRPr>
      </a:lvl1pPr>
    </p:titleStyle>
    <p:bodyStyle>
      <a:lvl1pPr marL="0" indent="0" algn="l" defTabSz="457200" rtl="0" eaLnBrk="1" latinLnBrk="0" hangingPunct="1">
        <a:spcBef>
          <a:spcPct val="20000"/>
        </a:spcBef>
        <a:buFont typeface="Arial"/>
        <a:buNone/>
        <a:defRPr sz="3200" kern="1200">
          <a:solidFill>
            <a:schemeClr val="tx1"/>
          </a:solidFill>
          <a:latin typeface="Georgia Pro"/>
          <a:ea typeface="+mn-ea"/>
          <a:cs typeface="Georgia Pro"/>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BentonSans Regular"/>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BentonSans Regular"/>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BentonSans Regular"/>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Benton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tiff"/><Relationship Id="rId11" Type="http://schemas.openxmlformats.org/officeDocument/2006/relationships/image" Target="../media/image40.jpeg"/><Relationship Id="rId5" Type="http://schemas.openxmlformats.org/officeDocument/2006/relationships/image" Target="../media/image34.tiff"/><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tretch>
            <a:fillRect/>
          </a:stretch>
        </p:blipFill>
        <p:spPr>
          <a:xfrm>
            <a:off x="3117230" y="2568104"/>
            <a:ext cx="2194191" cy="1459132"/>
          </a:xfrm>
        </p:spPr>
      </p:pic>
      <p:pic>
        <p:nvPicPr>
          <p:cNvPr id="8" name="Picture Placeholder 7"/>
          <p:cNvPicPr>
            <a:picLocks noGrp="1" noChangeAspect="1"/>
          </p:cNvPicPr>
          <p:nvPr>
            <p:ph type="pic" sz="quarter" idx="19"/>
          </p:nvPr>
        </p:nvPicPr>
        <p:blipFill>
          <a:blip r:embed="rId3">
            <a:extLst>
              <a:ext uri="{28A0092B-C50C-407E-A947-70E740481C1C}">
                <a14:useLocalDpi xmlns:a14="http://schemas.microsoft.com/office/drawing/2010/main"/>
              </a:ext>
            </a:extLst>
          </a:blip>
          <a:stretch>
            <a:fillRect/>
          </a:stretch>
        </p:blipFill>
        <p:spPr>
          <a:xfrm>
            <a:off x="3278433" y="3866334"/>
            <a:ext cx="1871784" cy="1871784"/>
          </a:xfrm>
        </p:spPr>
      </p:pic>
      <p:sp>
        <p:nvSpPr>
          <p:cNvPr id="5" name="Text Placeholder 4"/>
          <p:cNvSpPr>
            <a:spLocks noGrp="1"/>
          </p:cNvSpPr>
          <p:nvPr>
            <p:ph type="body" sz="quarter" idx="20"/>
          </p:nvPr>
        </p:nvSpPr>
        <p:spPr>
          <a:xfrm>
            <a:off x="161435" y="1832946"/>
            <a:ext cx="6159193" cy="724870"/>
          </a:xfrm>
        </p:spPr>
        <p:txBody>
          <a:bodyPr>
            <a:noAutofit/>
          </a:bodyPr>
          <a:lstStyle/>
          <a:p>
            <a:pPr algn="ctr"/>
            <a:r>
              <a:rPr lang="en-US" sz="2000" dirty="0" smtClean="0">
                <a:latin typeface="BentonSansCond Light"/>
                <a:cs typeface="BentonSansCond Light"/>
              </a:rPr>
              <a:t>Contemporary MLK:  Objects from IU Collections </a:t>
            </a:r>
            <a:endParaRPr lang="en-US" sz="2000" dirty="0">
              <a:latin typeface="BentonSansCond Light"/>
              <a:cs typeface="BentonSansCond Ligh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0218" y="3336566"/>
            <a:ext cx="2032988" cy="1356003"/>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1453" y="3251788"/>
            <a:ext cx="2196979" cy="1235800"/>
          </a:xfrm>
          <a:prstGeom prst="rect">
            <a:avLst/>
          </a:prstGeom>
        </p:spPr>
      </p:pic>
      <p:pic>
        <p:nvPicPr>
          <p:cNvPr id="10" name="Picture Placeholder 9"/>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l="8757" r="8757"/>
          <a:stretch>
            <a:fillRect/>
          </a:stretch>
        </p:blipFill>
        <p:spPr>
          <a:xfrm>
            <a:off x="5150217" y="4692569"/>
            <a:ext cx="2350879" cy="1362028"/>
          </a:xfr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27260" y="5453055"/>
            <a:ext cx="2641555" cy="1404945"/>
          </a:xfrm>
          <a:prstGeom prst="rect">
            <a:avLst/>
          </a:prstGeom>
        </p:spPr>
      </p:pic>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5283" y="4488093"/>
            <a:ext cx="2543150" cy="1180430"/>
          </a:xfrm>
          <a:prstGeom prst="rect">
            <a:avLst/>
          </a:prstGeom>
        </p:spPr>
      </p:pic>
    </p:spTree>
    <p:extLst>
      <p:ext uri="{BB962C8B-B14F-4D97-AF65-F5344CB8AC3E}">
        <p14:creationId xmlns:p14="http://schemas.microsoft.com/office/powerpoint/2010/main" val="2677690860"/>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75050" y="1322039"/>
            <a:ext cx="5111750" cy="3719967"/>
          </a:xfrm>
        </p:spPr>
      </p:pic>
      <p:sp>
        <p:nvSpPr>
          <p:cNvPr id="3" name="Text Placeholder 2"/>
          <p:cNvSpPr>
            <a:spLocks noGrp="1"/>
          </p:cNvSpPr>
          <p:nvPr>
            <p:ph type="body" sz="half" idx="2"/>
          </p:nvPr>
        </p:nvSpPr>
        <p:spPr/>
        <p:txBody>
          <a:bodyPr>
            <a:normAutofit lnSpcReduction="10000"/>
          </a:bodyPr>
          <a:lstStyle/>
          <a:p>
            <a:endParaRPr lang="en-US" dirty="0" smtClean="0"/>
          </a:p>
          <a:p>
            <a:endParaRPr lang="en-US" dirty="0"/>
          </a:p>
          <a:p>
            <a:r>
              <a:rPr lang="en-US" dirty="0"/>
              <a:t>"The Martin Luther King Day Parade, drew over 100,000 people in downtown Atlanta despite the shivering cold weather. Coors Brewing Company sponsored a float which displayed the Coors 'Literacy. Pass it On.' Hotline number 1-800-626-4601. This is a call to action number to help people advance their reading skills or volunteer to help others. The parade was also televised on Superstation WTBS"--Caption</a:t>
            </a:r>
            <a:r>
              <a:rPr lang="en-US" dirty="0" smtClean="0"/>
              <a:t>.</a:t>
            </a:r>
          </a:p>
          <a:p>
            <a:endParaRPr lang="en-US" dirty="0"/>
          </a:p>
          <a:p>
            <a:r>
              <a:rPr lang="en-US" dirty="0" smtClean="0"/>
              <a:t>1980/1989. Courtesy, Archives of African American Music and Culture, Indiana University, Bloomington, Indiana.</a:t>
            </a:r>
            <a:endParaRPr lang="en-US" dirty="0"/>
          </a:p>
          <a:p>
            <a:r>
              <a:rPr lang="en-US" dirty="0"/>
              <a:t/>
            </a:r>
            <a:br>
              <a:rPr lang="en-US" dirty="0"/>
            </a:br>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9</a:t>
            </a:fld>
            <a:endParaRPr lang="en-US"/>
          </a:p>
        </p:txBody>
      </p:sp>
    </p:spTree>
    <p:extLst>
      <p:ext uri="{BB962C8B-B14F-4D97-AF65-F5344CB8AC3E}">
        <p14:creationId xmlns:p14="http://schemas.microsoft.com/office/powerpoint/2010/main" val="665399971"/>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dirty="0" smtClean="0"/>
          </a:p>
          <a:p>
            <a:endParaRPr lang="en-US" dirty="0"/>
          </a:p>
          <a:p>
            <a:r>
              <a:rPr lang="en-US" dirty="0" smtClean="0"/>
              <a:t>Department of Justice, United States. </a:t>
            </a:r>
            <a:r>
              <a:rPr lang="en-US" i="1" dirty="0" smtClean="0"/>
              <a:t>Report of the Department of Justice Task Force to Review the FBI Martin Luther King, Jr., Security and Assassination Investigations. </a:t>
            </a:r>
            <a:r>
              <a:rPr lang="en-US" dirty="0" smtClean="0"/>
              <a:t>Washington: Department of Justice, 1977. Courtesy, Jerome Hall Law Library, Indiana University, Bloomington, Indiana. </a:t>
            </a:r>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10</a:t>
            </a:fld>
            <a:endParaRPr lang="en-US"/>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43671" y="273051"/>
            <a:ext cx="4008173" cy="5670550"/>
          </a:xfrm>
        </p:spPr>
      </p:pic>
    </p:spTree>
    <p:extLst>
      <p:ext uri="{BB962C8B-B14F-4D97-AF65-F5344CB8AC3E}">
        <p14:creationId xmlns:p14="http://schemas.microsoft.com/office/powerpoint/2010/main" val="2080719789"/>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48070" y="404935"/>
            <a:ext cx="4265859" cy="5565042"/>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a:t>Department of Justice, United States. </a:t>
            </a:r>
            <a:r>
              <a:rPr lang="en-US" i="1" dirty="0"/>
              <a:t>Report of the Department of Justice Task Force to Review the FBI Martin Luther King, Jr., Security and Assassination Investigations. </a:t>
            </a:r>
            <a:r>
              <a:rPr lang="en-US" dirty="0"/>
              <a:t>Washington: Department of Justice, 1977. </a:t>
            </a:r>
            <a:r>
              <a:rPr lang="en-US" dirty="0" smtClean="0"/>
              <a:t>Courtesy, </a:t>
            </a:r>
            <a:r>
              <a:rPr lang="en-US" dirty="0"/>
              <a:t>Jerome </a:t>
            </a:r>
            <a:r>
              <a:rPr lang="en-US" dirty="0" smtClean="0"/>
              <a:t>Hall Law </a:t>
            </a:r>
            <a:r>
              <a:rPr lang="en-US" dirty="0"/>
              <a:t>Library, Indiana University, Bloomington, Indiana. </a:t>
            </a:r>
          </a:p>
          <a:p>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11</a:t>
            </a:fld>
            <a:endParaRPr lang="en-US"/>
          </a:p>
        </p:txBody>
      </p:sp>
    </p:spTree>
    <p:extLst>
      <p:ext uri="{BB962C8B-B14F-4D97-AF65-F5344CB8AC3E}">
        <p14:creationId xmlns:p14="http://schemas.microsoft.com/office/powerpoint/2010/main" val="3645443501"/>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22160" y="352180"/>
            <a:ext cx="3604156" cy="5522603"/>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smtClean="0"/>
              <a:t>King, Coretta Scott. </a:t>
            </a:r>
            <a:r>
              <a:rPr lang="en-US" i="1" dirty="0" smtClean="0"/>
              <a:t>My Life with Martin Luther King, Jr. </a:t>
            </a:r>
            <a:r>
              <a:rPr lang="en-US" dirty="0" smtClean="0"/>
              <a:t>1st ed. New York: Holt, Rinehart and Winston, [1969]. Courtesy, Jerome Hall Law Library, Indiana University, Bloomington, Indiana.</a:t>
            </a:r>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12</a:t>
            </a:fld>
            <a:endParaRPr lang="en-US"/>
          </a:p>
        </p:txBody>
      </p:sp>
    </p:spTree>
    <p:extLst>
      <p:ext uri="{BB962C8B-B14F-4D97-AF65-F5344CB8AC3E}">
        <p14:creationId xmlns:p14="http://schemas.microsoft.com/office/powerpoint/2010/main" val="2601040107"/>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22431" y="1239389"/>
            <a:ext cx="5399052" cy="3622758"/>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smtClean="0"/>
              <a:t>Martin Luther King, Jr. Memorial Service in the Indiana University Auditorium on April 5, 1968.</a:t>
            </a:r>
          </a:p>
          <a:p>
            <a:endParaRPr lang="en-US" dirty="0"/>
          </a:p>
          <a:p>
            <a:r>
              <a:rPr lang="en-US" dirty="0" smtClean="0"/>
              <a:t>IU News Bureau. Indiana University Archives, Bloomington, 1968.</a:t>
            </a:r>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13</a:t>
            </a:fld>
            <a:endParaRPr lang="en-US"/>
          </a:p>
        </p:txBody>
      </p:sp>
    </p:spTree>
    <p:extLst>
      <p:ext uri="{BB962C8B-B14F-4D97-AF65-F5344CB8AC3E}">
        <p14:creationId xmlns:p14="http://schemas.microsoft.com/office/powerpoint/2010/main" val="2502895512"/>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03135" y="360566"/>
            <a:ext cx="3667142" cy="5457059"/>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smtClean="0"/>
              <a:t>Martin </a:t>
            </a:r>
            <a:r>
              <a:rPr lang="en-US" dirty="0"/>
              <a:t>Luther </a:t>
            </a:r>
            <a:r>
              <a:rPr lang="en-US" dirty="0" smtClean="0"/>
              <a:t>King, Jr. </a:t>
            </a:r>
            <a:r>
              <a:rPr lang="en-US" dirty="0"/>
              <a:t>Memorial Service in the Indiana University Auditorium on April 5, 1968.</a:t>
            </a:r>
          </a:p>
          <a:p>
            <a:endParaRPr lang="en-US" dirty="0"/>
          </a:p>
          <a:p>
            <a:r>
              <a:rPr lang="en-US" dirty="0"/>
              <a:t>IU News </a:t>
            </a:r>
            <a:r>
              <a:rPr lang="en-US" dirty="0" smtClean="0"/>
              <a:t>Bureau. </a:t>
            </a:r>
            <a:r>
              <a:rPr lang="en-US" dirty="0"/>
              <a:t>Indiana University Archives, Bloomington, 1968.</a:t>
            </a:r>
          </a:p>
          <a:p>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14</a:t>
            </a:fld>
            <a:endParaRPr lang="en-US"/>
          </a:p>
        </p:txBody>
      </p:sp>
    </p:spTree>
    <p:extLst>
      <p:ext uri="{BB962C8B-B14F-4D97-AF65-F5344CB8AC3E}">
        <p14:creationId xmlns:p14="http://schemas.microsoft.com/office/powerpoint/2010/main" val="541427557"/>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77469" y="1198958"/>
            <a:ext cx="5181894" cy="3508153"/>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smtClean="0"/>
              <a:t>Martin </a:t>
            </a:r>
            <a:r>
              <a:rPr lang="en-US" dirty="0"/>
              <a:t>Luther </a:t>
            </a:r>
            <a:r>
              <a:rPr lang="en-US" dirty="0" smtClean="0"/>
              <a:t>King, Jr. </a:t>
            </a:r>
            <a:r>
              <a:rPr lang="en-US" dirty="0"/>
              <a:t>Memorial Service in the Indiana University Auditorium on April 5, 1968.</a:t>
            </a:r>
          </a:p>
          <a:p>
            <a:endParaRPr lang="en-US" dirty="0"/>
          </a:p>
          <a:p>
            <a:r>
              <a:rPr lang="en-US" dirty="0"/>
              <a:t>IU News </a:t>
            </a:r>
            <a:r>
              <a:rPr lang="en-US" dirty="0" smtClean="0"/>
              <a:t>Bureau. </a:t>
            </a:r>
            <a:r>
              <a:rPr lang="en-US" dirty="0"/>
              <a:t>Indiana University Archives, Bloomington, 1968.</a:t>
            </a:r>
          </a:p>
          <a:p>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15</a:t>
            </a:fld>
            <a:endParaRPr lang="en-US"/>
          </a:p>
        </p:txBody>
      </p:sp>
    </p:spTree>
    <p:extLst>
      <p:ext uri="{BB962C8B-B14F-4D97-AF65-F5344CB8AC3E}">
        <p14:creationId xmlns:p14="http://schemas.microsoft.com/office/powerpoint/2010/main" val="2951675841"/>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654180" y="1559442"/>
            <a:ext cx="5254952" cy="3731015"/>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smtClean="0"/>
              <a:t>Telegram from Martin Luther King, Jr. to IU Student Senate. Indiana University Student Senate records, Collection 206, Indiana University Archives, Indiana University, Bloomington. </a:t>
            </a:r>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16</a:t>
            </a:fld>
            <a:endParaRPr lang="en-US"/>
          </a:p>
        </p:txBody>
      </p:sp>
    </p:spTree>
    <p:extLst>
      <p:ext uri="{BB962C8B-B14F-4D97-AF65-F5344CB8AC3E}">
        <p14:creationId xmlns:p14="http://schemas.microsoft.com/office/powerpoint/2010/main" val="3800970370"/>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104663" y="307731"/>
            <a:ext cx="4432668" cy="5633863"/>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a:t>Portrait of Annie Dodge as a young girl, taken July 4, 1913, at Ganado, Navajo Reservation, Arizona. As an adult, Annie Dodge Wauneka was a successful activist for Navajo people, advocating for many causes including the improvement of health care. She received the Presidential Medal of Freedom in 1963 for this work</a:t>
            </a:r>
            <a:r>
              <a:rPr lang="en-US" dirty="0" smtClean="0"/>
              <a:t>. Courtesy, </a:t>
            </a:r>
            <a:r>
              <a:rPr lang="en-US" dirty="0" err="1" smtClean="0"/>
              <a:t>Mathers</a:t>
            </a:r>
            <a:r>
              <a:rPr lang="en-US" dirty="0" smtClean="0"/>
              <a:t> Museum of World Cultures, Indiana University, Bloomington, Indiana. </a:t>
            </a:r>
            <a:endParaRPr lang="en-US" dirty="0"/>
          </a:p>
          <a:p>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17</a:t>
            </a:fld>
            <a:endParaRPr lang="en-US"/>
          </a:p>
        </p:txBody>
      </p:sp>
    </p:spTree>
    <p:extLst>
      <p:ext uri="{BB962C8B-B14F-4D97-AF65-F5344CB8AC3E}">
        <p14:creationId xmlns:p14="http://schemas.microsoft.com/office/powerpoint/2010/main" val="1684920808"/>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944283" y="273051"/>
            <a:ext cx="4478748" cy="5674812"/>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a:t>Portrait of Pablo Abeita taken June 27, 1913 </a:t>
            </a:r>
            <a:r>
              <a:rPr lang="en-US"/>
              <a:t>at </a:t>
            </a:r>
            <a:r>
              <a:rPr lang="en-US" smtClean="0"/>
              <a:t>Isleta </a:t>
            </a:r>
            <a:r>
              <a:rPr lang="en-US" dirty="0"/>
              <a:t>Pueblo Reservation, New Mexico. Mr. Abeita was an advocate for Native American rights, working within the Pueblo community and on a national level, helping passage of federal legislation recognizing Pueblo claims to their land</a:t>
            </a:r>
            <a:r>
              <a:rPr lang="en-US" dirty="0" smtClean="0"/>
              <a:t>. Courtesy, </a:t>
            </a:r>
            <a:r>
              <a:rPr lang="en-US" dirty="0" err="1" smtClean="0"/>
              <a:t>Mathers</a:t>
            </a:r>
            <a:r>
              <a:rPr lang="en-US" dirty="0" smtClean="0"/>
              <a:t> Museum of World Cultures, Indiana University, Bloomington, Indiana.</a:t>
            </a:r>
            <a:endParaRPr lang="en-US" dirty="0"/>
          </a:p>
          <a:p>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18</a:t>
            </a:fld>
            <a:endParaRPr lang="en-US"/>
          </a:p>
        </p:txBody>
      </p:sp>
    </p:spTree>
    <p:extLst>
      <p:ext uri="{BB962C8B-B14F-4D97-AF65-F5344CB8AC3E}">
        <p14:creationId xmlns:p14="http://schemas.microsoft.com/office/powerpoint/2010/main" val="3685113784"/>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75050" y="1441260"/>
            <a:ext cx="5111750" cy="3516692"/>
          </a:xfrm>
        </p:spPr>
      </p:pic>
      <p:sp>
        <p:nvSpPr>
          <p:cNvPr id="3" name="Text Placeholder 2"/>
          <p:cNvSpPr>
            <a:spLocks noGrp="1"/>
          </p:cNvSpPr>
          <p:nvPr>
            <p:ph type="body" sz="half" idx="2"/>
          </p:nvPr>
        </p:nvSpPr>
        <p:spPr/>
        <p:txBody>
          <a:bodyPr/>
          <a:lstStyle/>
          <a:p>
            <a:endParaRPr lang="en-US" dirty="0" smtClean="0"/>
          </a:p>
          <a:p>
            <a:endParaRPr lang="en-US" dirty="0" smtClean="0"/>
          </a:p>
          <a:p>
            <a:r>
              <a:rPr lang="en-US" dirty="0" smtClean="0"/>
              <a:t>King, Martin Luther. </a:t>
            </a:r>
            <a:r>
              <a:rPr lang="en-US" i="1" dirty="0" smtClean="0"/>
              <a:t>Why We Can’t Wait. </a:t>
            </a:r>
            <a:r>
              <a:rPr lang="en-US" dirty="0" smtClean="0"/>
              <a:t>New York: Harper &amp; Row, [1964]. Courtesy, The Lilly Library, Indiana University, Bloomington, Indiana. </a:t>
            </a:r>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1</a:t>
            </a:fld>
            <a:endParaRPr lang="en-US"/>
          </a:p>
        </p:txBody>
      </p:sp>
    </p:spTree>
    <p:extLst>
      <p:ext uri="{BB962C8B-B14F-4D97-AF65-F5344CB8AC3E}">
        <p14:creationId xmlns:p14="http://schemas.microsoft.com/office/powerpoint/2010/main" val="1771150448"/>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i="1" dirty="0" smtClean="0"/>
          </a:p>
          <a:p>
            <a:endParaRPr lang="en-US" i="1" dirty="0"/>
          </a:p>
          <a:p>
            <a:r>
              <a:rPr lang="en-US" i="1" dirty="0" smtClean="0"/>
              <a:t>Uptight </a:t>
            </a:r>
            <a:r>
              <a:rPr lang="en-US" dirty="0" smtClean="0"/>
              <a:t>(1968, Director Jules Dassin) movie poster. Film opens with archival footage of Martin Luther King, Jr.’s funeral procession and followers’ internal conflicts within the Black Power Movement. </a:t>
            </a:r>
          </a:p>
          <a:p>
            <a:r>
              <a:rPr lang="en-US" dirty="0" smtClean="0"/>
              <a:t>Courtesy, Black Film Center/Archive, Indiana University, Bloomington, Indiana.</a:t>
            </a:r>
            <a:endParaRPr lang="en-US" dirty="0"/>
          </a:p>
          <a:p>
            <a:endParaRPr lang="en-US" dirty="0" smtClean="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19</a:t>
            </a:fld>
            <a:endParaRPr lang="en-US"/>
          </a:p>
        </p:txBody>
      </p:sp>
      <p:pic>
        <p:nvPicPr>
          <p:cNvPr id="8" name="Content Placeholder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481111" y="132373"/>
            <a:ext cx="3897503" cy="5853113"/>
          </a:xfrm>
        </p:spPr>
      </p:pic>
    </p:spTree>
    <p:extLst>
      <p:ext uri="{BB962C8B-B14F-4D97-AF65-F5344CB8AC3E}">
        <p14:creationId xmlns:p14="http://schemas.microsoft.com/office/powerpoint/2010/main" val="2773838148"/>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74734" y="273050"/>
            <a:ext cx="3906875" cy="5696927"/>
          </a:xfrm>
        </p:spPr>
      </p:pic>
      <p:sp>
        <p:nvSpPr>
          <p:cNvPr id="3" name="Text Placeholder 2"/>
          <p:cNvSpPr>
            <a:spLocks noGrp="1"/>
          </p:cNvSpPr>
          <p:nvPr>
            <p:ph type="body" sz="half" idx="2"/>
          </p:nvPr>
        </p:nvSpPr>
        <p:spPr/>
        <p:txBody>
          <a:bodyPr/>
          <a:lstStyle/>
          <a:p>
            <a:endParaRPr lang="en-US" i="1" dirty="0" smtClean="0"/>
          </a:p>
          <a:p>
            <a:endParaRPr lang="en-US" i="1" dirty="0"/>
          </a:p>
          <a:p>
            <a:r>
              <a:rPr lang="en-US" i="1" dirty="0" smtClean="0"/>
              <a:t>The Films of the Civil Rights, June 16-24, 1989 </a:t>
            </a:r>
            <a:r>
              <a:rPr lang="en-US" dirty="0" smtClean="0"/>
              <a:t>event program. Features articles and a nine day screening schedule. Courtesy, Black Film Center/Archive, Indiana University, Bloomington, Indiana.</a:t>
            </a:r>
            <a:endParaRPr lang="en-US" i="1"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20</a:t>
            </a:fld>
            <a:endParaRPr lang="en-US"/>
          </a:p>
        </p:txBody>
      </p:sp>
    </p:spTree>
    <p:extLst>
      <p:ext uri="{BB962C8B-B14F-4D97-AF65-F5344CB8AC3E}">
        <p14:creationId xmlns:p14="http://schemas.microsoft.com/office/powerpoint/2010/main" val="3081101850"/>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59689" y="1145004"/>
            <a:ext cx="5111750" cy="4267466"/>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smtClean="0"/>
              <a:t>Untitled mixed media work by Adele Stephenson commissioned in 2010 for screening of </a:t>
            </a:r>
            <a:r>
              <a:rPr lang="en-US" i="1" dirty="0" smtClean="0"/>
              <a:t>Freedom Riders </a:t>
            </a:r>
            <a:r>
              <a:rPr lang="en-US" dirty="0" smtClean="0"/>
              <a:t>and Stanley Nelson interview at the IU Cinema. Courtesy, Black Film Center/Archive, Indiana University, Bloomington, Indiana. [The Black Film Center/Archive commissioned this work for the cover </a:t>
            </a:r>
            <a:r>
              <a:rPr lang="en-US" smtClean="0"/>
              <a:t>of the </a:t>
            </a:r>
            <a:r>
              <a:rPr lang="en-US" dirty="0" smtClean="0"/>
              <a:t>journal </a:t>
            </a:r>
            <a:r>
              <a:rPr lang="en-US" i="1" smtClean="0"/>
              <a:t>Black Camera.</a:t>
            </a:r>
            <a:r>
              <a:rPr lang="en-US" smtClean="0"/>
              <a:t>]</a:t>
            </a:r>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21</a:t>
            </a:fld>
            <a:endParaRPr lang="en-US"/>
          </a:p>
        </p:txBody>
      </p:sp>
    </p:spTree>
    <p:extLst>
      <p:ext uri="{BB962C8B-B14F-4D97-AF65-F5344CB8AC3E}">
        <p14:creationId xmlns:p14="http://schemas.microsoft.com/office/powerpoint/2010/main" val="3145931452"/>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Special Thanks To:</a:t>
            </a:r>
            <a:endParaRPr lang="en-US" dirty="0"/>
          </a:p>
        </p:txBody>
      </p:sp>
      <p:sp>
        <p:nvSpPr>
          <p:cNvPr id="3" name="Content Placeholder 2"/>
          <p:cNvSpPr>
            <a:spLocks noGrp="1"/>
          </p:cNvSpPr>
          <p:nvPr>
            <p:ph idx="1"/>
          </p:nvPr>
        </p:nvSpPr>
        <p:spPr/>
        <p:txBody>
          <a:bodyPr/>
          <a:lstStyle/>
          <a:p>
            <a:pPr algn="ctr"/>
            <a:endParaRPr lang="en-US" sz="2800" dirty="0"/>
          </a:p>
          <a:p>
            <a:pPr algn="ctr"/>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22</a:t>
            </a:fld>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04581" y="4073460"/>
            <a:ext cx="2342693" cy="609919"/>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9837" y="4064987"/>
            <a:ext cx="2249535" cy="693484"/>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70" y="4054181"/>
            <a:ext cx="3000137" cy="832008"/>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7044" y="1705565"/>
            <a:ext cx="2562863" cy="66065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6726" y="2696938"/>
            <a:ext cx="2614108" cy="959637"/>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6587" y="1624612"/>
            <a:ext cx="2118679" cy="719704"/>
          </a:xfrm>
          <a:prstGeom prst="rect">
            <a:avLst/>
          </a:prstGeom>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36224" y="2540608"/>
            <a:ext cx="2569707" cy="1054753"/>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07044" y="2627682"/>
            <a:ext cx="2338558" cy="967679"/>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29821" y="4929687"/>
            <a:ext cx="1884357" cy="1024964"/>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45057" y="1671152"/>
            <a:ext cx="2484315" cy="626624"/>
          </a:xfrm>
          <a:prstGeom prst="rect">
            <a:avLst/>
          </a:prstGeom>
        </p:spPr>
      </p:pic>
    </p:spTree>
    <p:extLst>
      <p:ext uri="{BB962C8B-B14F-4D97-AF65-F5344CB8AC3E}">
        <p14:creationId xmlns:p14="http://schemas.microsoft.com/office/powerpoint/2010/main" val="771084585"/>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11451" y="158750"/>
            <a:ext cx="3891149" cy="5853113"/>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smtClean="0"/>
              <a:t>King, Martin Luther.</a:t>
            </a:r>
            <a:r>
              <a:rPr lang="en-US" i="1" dirty="0" smtClean="0"/>
              <a:t> Why We Can’t Wait. </a:t>
            </a:r>
            <a:r>
              <a:rPr lang="en-US" dirty="0" smtClean="0"/>
              <a:t>New York: Harper &amp; Row, [1964]. Courtesy, The Lilly Library, Indiana University, Bloomington, Indiana.</a:t>
            </a:r>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2</a:t>
            </a:fld>
            <a:endParaRPr lang="en-US"/>
          </a:p>
        </p:txBody>
      </p:sp>
    </p:spTree>
    <p:extLst>
      <p:ext uri="{BB962C8B-B14F-4D97-AF65-F5344CB8AC3E}">
        <p14:creationId xmlns:p14="http://schemas.microsoft.com/office/powerpoint/2010/main" val="2144361706"/>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134311" y="185127"/>
            <a:ext cx="3993228" cy="5853113"/>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smtClean="0"/>
              <a:t>King, Martin Luther. </a:t>
            </a:r>
            <a:r>
              <a:rPr lang="en-US" i="1" dirty="0" smtClean="0"/>
              <a:t>Letter From Birmingham City Jail. </a:t>
            </a:r>
            <a:r>
              <a:rPr lang="en-US" dirty="0" smtClean="0"/>
              <a:t>[Philadelphia: American Friends Service Committee, 1963]. Courtesy, The Lilly Library, Indiana University, Bloomington, Indiana.</a:t>
            </a:r>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3</a:t>
            </a:fld>
            <a:endParaRPr lang="en-US"/>
          </a:p>
        </p:txBody>
      </p:sp>
    </p:spTree>
    <p:extLst>
      <p:ext uri="{BB962C8B-B14F-4D97-AF65-F5344CB8AC3E}">
        <p14:creationId xmlns:p14="http://schemas.microsoft.com/office/powerpoint/2010/main" val="2230351954"/>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61339" y="158750"/>
            <a:ext cx="5045981" cy="5853113"/>
          </a:xfrm>
        </p:spPr>
      </p:pic>
      <p:sp>
        <p:nvSpPr>
          <p:cNvPr id="3" name="Text Placeholder 2"/>
          <p:cNvSpPr>
            <a:spLocks noGrp="1"/>
          </p:cNvSpPr>
          <p:nvPr>
            <p:ph type="body" sz="half" idx="2"/>
          </p:nvPr>
        </p:nvSpPr>
        <p:spPr>
          <a:xfrm>
            <a:off x="430824" y="1478723"/>
            <a:ext cx="3008313" cy="2942220"/>
          </a:xfrm>
        </p:spPr>
        <p:txBody>
          <a:bodyPr/>
          <a:lstStyle/>
          <a:p>
            <a:endParaRPr lang="en-US" dirty="0" smtClean="0"/>
          </a:p>
          <a:p>
            <a:endParaRPr lang="en-US" dirty="0"/>
          </a:p>
          <a:p>
            <a:r>
              <a:rPr lang="en-US" dirty="0" smtClean="0"/>
              <a:t>John </a:t>
            </a:r>
            <a:r>
              <a:rPr lang="en-US" dirty="0"/>
              <a:t>Woodrow Wilson (American, b. 1922). Martin Luther </a:t>
            </a:r>
            <a:r>
              <a:rPr lang="en-US" dirty="0" smtClean="0"/>
              <a:t>King, </a:t>
            </a:r>
            <a:r>
              <a:rPr lang="en-US" dirty="0"/>
              <a:t>Jr., 2002. Etching and aquatint on chine </a:t>
            </a:r>
            <a:r>
              <a:rPr lang="en-US" dirty="0" err="1"/>
              <a:t>collé</a:t>
            </a:r>
            <a:r>
              <a:rPr lang="en-US" dirty="0"/>
              <a:t>. Purchased in honor of former Chancellor Sharon </a:t>
            </a:r>
            <a:r>
              <a:rPr lang="en-US" dirty="0" err="1"/>
              <a:t>Brehm</a:t>
            </a:r>
            <a:r>
              <a:rPr lang="en-US" dirty="0"/>
              <a:t>. </a:t>
            </a:r>
            <a:r>
              <a:rPr lang="en-US" dirty="0" err="1"/>
              <a:t>Eskenazi</a:t>
            </a:r>
            <a:r>
              <a:rPr lang="en-US" dirty="0"/>
              <a:t> Museum of Art, 2005. 16. </a:t>
            </a:r>
          </a:p>
          <a:p>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4</a:t>
            </a:fld>
            <a:endParaRPr lang="en-US"/>
          </a:p>
        </p:txBody>
      </p:sp>
    </p:spTree>
    <p:extLst>
      <p:ext uri="{BB962C8B-B14F-4D97-AF65-F5344CB8AC3E}">
        <p14:creationId xmlns:p14="http://schemas.microsoft.com/office/powerpoint/2010/main" val="3371097137"/>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75050" y="1152360"/>
            <a:ext cx="5111750" cy="4094492"/>
          </a:xfrm>
        </p:spPr>
      </p:pic>
      <p:sp>
        <p:nvSpPr>
          <p:cNvPr id="3" name="Text Placeholder 2"/>
          <p:cNvSpPr>
            <a:spLocks noGrp="1"/>
          </p:cNvSpPr>
          <p:nvPr>
            <p:ph type="body" sz="half" idx="2"/>
          </p:nvPr>
        </p:nvSpPr>
        <p:spPr/>
        <p:txBody>
          <a:bodyPr>
            <a:normAutofit/>
          </a:bodyPr>
          <a:lstStyle/>
          <a:p>
            <a:endParaRPr lang="en-US" dirty="0" smtClean="0"/>
          </a:p>
          <a:p>
            <a:r>
              <a:rPr lang="en-US" dirty="0"/>
              <a:t>"Al Benson, Chicago D</a:t>
            </a:r>
            <a:r>
              <a:rPr lang="en-US" dirty="0" smtClean="0"/>
              <a:t>isc Jockey </a:t>
            </a:r>
            <a:r>
              <a:rPr lang="en-US" dirty="0"/>
              <a:t>holds copies of the U.S. Constitution he intends to drop from plane over three Mississippi cities 2/22. Benson says he planned the flight to emphasize the Supreme Court decision on desegregation. Benson will fly over Jackson, Meridian and Vicksburg, Mississippi."--Manuscript caption on back of </a:t>
            </a:r>
            <a:r>
              <a:rPr lang="en-US" dirty="0" smtClean="0"/>
              <a:t>photo.</a:t>
            </a:r>
            <a:endParaRPr lang="en-US" dirty="0"/>
          </a:p>
          <a:p>
            <a:endParaRPr lang="en-US" dirty="0" smtClean="0"/>
          </a:p>
          <a:p>
            <a:endParaRPr lang="en-US" dirty="0"/>
          </a:p>
          <a:p>
            <a:r>
              <a:rPr lang="en-US" dirty="0" smtClean="0"/>
              <a:t>United Press, 1956. Courtesy, Archives of African American Music and Culture, Indiana University, Bloomington, Indiana.</a:t>
            </a:r>
          </a:p>
          <a:p>
            <a:endParaRPr lang="en-US" dirty="0"/>
          </a:p>
          <a:p>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5</a:t>
            </a:fld>
            <a:endParaRPr lang="en-US"/>
          </a:p>
        </p:txBody>
      </p:sp>
    </p:spTree>
    <p:extLst>
      <p:ext uri="{BB962C8B-B14F-4D97-AF65-F5344CB8AC3E}">
        <p14:creationId xmlns:p14="http://schemas.microsoft.com/office/powerpoint/2010/main" val="2028638823"/>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58838" y="1248509"/>
            <a:ext cx="4796077" cy="3903784"/>
          </a:xfrm>
        </p:spPr>
      </p:pic>
      <p:sp>
        <p:nvSpPr>
          <p:cNvPr id="3" name="Text Placeholder 2"/>
          <p:cNvSpPr>
            <a:spLocks noGrp="1"/>
          </p:cNvSpPr>
          <p:nvPr>
            <p:ph type="body" sz="half" idx="2"/>
          </p:nvPr>
        </p:nvSpPr>
        <p:spPr/>
        <p:txBody>
          <a:bodyPr>
            <a:normAutofit fontScale="70000" lnSpcReduction="20000"/>
          </a:bodyPr>
          <a:lstStyle/>
          <a:p>
            <a:endParaRPr lang="en-US" dirty="0" smtClean="0"/>
          </a:p>
          <a:p>
            <a:endParaRPr lang="en-US" dirty="0"/>
          </a:p>
          <a:p>
            <a:r>
              <a:rPr lang="en-US" sz="1700" dirty="0" smtClean="0"/>
              <a:t>“SCLC </a:t>
            </a:r>
            <a:r>
              <a:rPr lang="en-US" sz="1700" dirty="0"/>
              <a:t>had their offices right under the radio station. And Dr. King's office was there. And as Ralph Abernathy, and Andy Young, and all of them. They used to come there all the time. So whenever we wanted to give announcements, we would, you know, they'd even hand it to us. Or, they'd bring it upstairs to the station. Or if Dr. King, or one of his lieutenants wanted to make a speech direct, what they would do is take a broomstick and hit it on the ceiling. And I knew that was the cue.</a:t>
            </a:r>
          </a:p>
          <a:p>
            <a:endParaRPr lang="en-US" sz="1700" dirty="0"/>
          </a:p>
          <a:p>
            <a:r>
              <a:rPr lang="en-US" sz="1700" dirty="0"/>
              <a:t>So, if I was on the air I'd say, </a:t>
            </a:r>
            <a:r>
              <a:rPr lang="en-US" sz="1700" dirty="0" smtClean="0"/>
              <a:t>‘And </a:t>
            </a:r>
            <a:r>
              <a:rPr lang="en-US" sz="1700" dirty="0"/>
              <a:t>we pause in this program for a message from Dr. Martin Luther King, Jr., President of SCLC</a:t>
            </a:r>
            <a:r>
              <a:rPr lang="en-US" sz="1700" dirty="0" smtClean="0"/>
              <a:t>.’” -- </a:t>
            </a:r>
            <a:r>
              <a:rPr lang="en-US" sz="1700" i="1" dirty="0"/>
              <a:t>-- Jack Gibson, deejay at Atlanta station WERD in the </a:t>
            </a:r>
            <a:r>
              <a:rPr lang="en-US" sz="1700" i="1" dirty="0" smtClean="0"/>
              <a:t>1950s</a:t>
            </a:r>
            <a:endParaRPr lang="en-US" sz="1700" dirty="0"/>
          </a:p>
          <a:p>
            <a:endParaRPr lang="en-US" dirty="0"/>
          </a:p>
          <a:p>
            <a:endParaRPr lang="en-US" dirty="0"/>
          </a:p>
          <a:p>
            <a:r>
              <a:rPr lang="en-US" sz="1700" dirty="0" smtClean="0"/>
              <a:t>WERD radio station. Atlanta, Georgia, 1990/1999. Courtesy, Archives of African American Music and Culture, Indiana University, Bloomington, Indiana.</a:t>
            </a:r>
            <a:endParaRPr lang="en-US" sz="1700"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6</a:t>
            </a:fld>
            <a:endParaRPr lang="en-US"/>
          </a:p>
        </p:txBody>
      </p:sp>
    </p:spTree>
    <p:extLst>
      <p:ext uri="{BB962C8B-B14F-4D97-AF65-F5344CB8AC3E}">
        <p14:creationId xmlns:p14="http://schemas.microsoft.com/office/powerpoint/2010/main" val="858114785"/>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31582" y="1301261"/>
            <a:ext cx="4936504" cy="4018085"/>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smtClean="0"/>
              <a:t>WERD radio station. Atlanta, Georgia, 1990/1999. Courtesy, Archives of African American Music and Culture, Indiana University, Bloomington, Indiana.</a:t>
            </a:r>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7</a:t>
            </a:fld>
            <a:endParaRPr lang="en-US"/>
          </a:p>
        </p:txBody>
      </p:sp>
    </p:spTree>
    <p:extLst>
      <p:ext uri="{BB962C8B-B14F-4D97-AF65-F5344CB8AC3E}">
        <p14:creationId xmlns:p14="http://schemas.microsoft.com/office/powerpoint/2010/main" val="3712657351"/>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75050" y="1178537"/>
            <a:ext cx="5111750" cy="4042138"/>
          </a:xfrm>
        </p:spPr>
      </p:pic>
      <p:sp>
        <p:nvSpPr>
          <p:cNvPr id="3" name="Text Placeholder 2"/>
          <p:cNvSpPr>
            <a:spLocks noGrp="1"/>
          </p:cNvSpPr>
          <p:nvPr>
            <p:ph type="body" sz="half" idx="2"/>
          </p:nvPr>
        </p:nvSpPr>
        <p:spPr/>
        <p:txBody>
          <a:bodyPr/>
          <a:lstStyle/>
          <a:p>
            <a:endParaRPr lang="en-US" dirty="0" smtClean="0"/>
          </a:p>
          <a:p>
            <a:endParaRPr lang="en-US" dirty="0"/>
          </a:p>
          <a:p>
            <a:r>
              <a:rPr lang="en-US" dirty="0" smtClean="0"/>
              <a:t>KYOK van in front of civil rights marchers. Houston, Texas, 1967. Courtesy, Archives of African American Music and Culture, Indiana University, Bloomington, Indiana.</a:t>
            </a:r>
            <a:endParaRPr lang="en-US" dirty="0"/>
          </a:p>
        </p:txBody>
      </p:sp>
      <p:sp>
        <p:nvSpPr>
          <p:cNvPr id="4" name="Footer Placeholder 3"/>
          <p:cNvSpPr>
            <a:spLocks noGrp="1"/>
          </p:cNvSpPr>
          <p:nvPr>
            <p:ph type="ftr" sz="quarter" idx="11"/>
          </p:nvPr>
        </p:nvSpPr>
        <p:spPr/>
        <p:txBody>
          <a:bodyPr/>
          <a:lstStyle/>
          <a:p>
            <a:r>
              <a:rPr lang="en-US" smtClean="0"/>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t>8</a:t>
            </a:fld>
            <a:endParaRPr lang="en-US"/>
          </a:p>
        </p:txBody>
      </p:sp>
    </p:spTree>
    <p:extLst>
      <p:ext uri="{BB962C8B-B14F-4D97-AF65-F5344CB8AC3E}">
        <p14:creationId xmlns:p14="http://schemas.microsoft.com/office/powerpoint/2010/main" val="2396727781"/>
      </p:ext>
    </p:extLst>
  </p:cSld>
  <p:clrMapOvr>
    <a:masterClrMapping/>
  </p:clrMapOvr>
  <mc:AlternateContent xmlns:mc="http://schemas.openxmlformats.org/markup-compatibility/2006" xmlns:p14="http://schemas.microsoft.com/office/powerpoint/2010/main">
    <mc:Choice Requires="p14">
      <p:transition spd="slow" p14:dur="3400" advClick="0" advTm="20000">
        <p14:reveal/>
      </p:transition>
    </mc:Choice>
    <mc:Fallback xmlns="">
      <p:transition spd="slow" advClick="0" advTm="20000">
        <p:fade/>
      </p:transition>
    </mc:Fallback>
  </mc:AlternateContent>
  <p:timing>
    <p:tnLst>
      <p:par>
        <p:cTn id="1" dur="indefinite" restart="never" nodeType="tmRoot"/>
      </p:par>
    </p:tnLst>
  </p:timing>
</p:sld>
</file>

<file path=ppt/theme/theme1.xml><?xml version="1.0" encoding="utf-8"?>
<a:theme xmlns:a="http://schemas.openxmlformats.org/drawingml/2006/main" name="IU_Powerpoint_Traditional">
  <a:themeElements>
    <a:clrScheme name="IU Gold">
      <a:dk1>
        <a:srgbClr val="292929"/>
      </a:dk1>
      <a:lt1>
        <a:srgbClr val="FFFFFF"/>
      </a:lt1>
      <a:dk2>
        <a:srgbClr val="66080F"/>
      </a:dk2>
      <a:lt2>
        <a:srgbClr val="EEECE1"/>
      </a:lt2>
      <a:accent1>
        <a:srgbClr val="66080F"/>
      </a:accent1>
      <a:accent2>
        <a:srgbClr val="F3E6B5"/>
      </a:accent2>
      <a:accent3>
        <a:srgbClr val="B88020"/>
      </a:accent3>
      <a:accent4>
        <a:srgbClr val="36291E"/>
      </a:accent4>
      <a:accent5>
        <a:srgbClr val="89CDC1"/>
      </a:accent5>
      <a:accent6>
        <a:srgbClr val="695C5A"/>
      </a:accent6>
      <a:hlink>
        <a:srgbClr val="038EFF"/>
      </a:hlink>
      <a:folHlink>
        <a:srgbClr val="D47DC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alpha val="90000"/>
          </a:schemeClr>
        </a:solidFill>
        <a:ln>
          <a:no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9EF323871D2479D7EC5E9A472958F" ma:contentTypeVersion="" ma:contentTypeDescription="Create a new document." ma:contentTypeScope="" ma:versionID="0562c9afe9399a8d19297d41210f5363">
  <xsd:schema xmlns:xsd="http://www.w3.org/2001/XMLSchema" xmlns:xs="http://www.w3.org/2001/XMLSchema" xmlns:p="http://schemas.microsoft.com/office/2006/metadata/properties" xmlns:ns2="http://schemas.microsoft.com/sharepoint/v3/fields" xmlns:ns3="08f7cccd-997b-49e4-b99a-9380160df175" targetNamespace="http://schemas.microsoft.com/office/2006/metadata/properties" ma:root="true" ma:fieldsID="9e02cd862adf1dad66b6e928b3d03912" ns2:_="" ns3:_="">
    <xsd:import namespace="http://schemas.microsoft.com/sharepoint/v3/fields"/>
    <xsd:import namespace="08f7cccd-997b-49e4-b99a-9380160df175"/>
    <xsd:element name="properties">
      <xsd:complexType>
        <xsd:sequence>
          <xsd:element name="documentManagement">
            <xsd:complexType>
              <xsd:all>
                <xsd:element ref="ns2:Location" minOccurs="0"/>
                <xsd:element ref="ns3:Meeting_x0020_Date" minOccurs="0"/>
                <xsd:element ref="ns3:Document_x0020_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Location" ma:index="8" nillable="true" ma:displayName="Location" ma:internalName="Loca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f7cccd-997b-49e4-b99a-9380160df175" elementFormDefault="qualified">
    <xsd:import namespace="http://schemas.microsoft.com/office/2006/documentManagement/types"/>
    <xsd:import namespace="http://schemas.microsoft.com/office/infopath/2007/PartnerControls"/>
    <xsd:element name="Meeting_x0020_Date" ma:index="9" nillable="true" ma:displayName="Meeting Date" ma:format="DateOnly" ma:internalName="Meeting_x0020_Date">
      <xsd:simpleType>
        <xsd:restriction base="dms:DateTime"/>
      </xsd:simpleType>
    </xsd:element>
    <xsd:element name="Document_x0020_Category" ma:index="12" nillable="true" ma:displayName="Document Category" ma:default="Other" ma:format="Dropdown" ma:internalName="Document_x0020_Category">
      <xsd:simpleType>
        <xsd:restriction base="dms:Choice">
          <xsd:enumeration value="Form"/>
          <xsd:enumeration value="Minutes"/>
          <xsd:enumeration value="Policy"/>
          <xsd:enumeration value="Procedure"/>
          <xsd:enumeration value="Presentation"/>
          <xsd:enumeration value="Report"/>
          <xsd:enumeration value="Template"/>
          <xsd:enumeration value="Other"/>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1"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Category xmlns="08f7cccd-997b-49e4-b99a-9380160df175">Other</Document_x0020_Category>
    <Location xmlns="http://schemas.microsoft.com/sharepoint/v3/fields" xsi:nil="true"/>
    <Meeting_x0020_Date xmlns="08f7cccd-997b-49e4-b99a-9380160df17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A4F855-EE35-40A2-85EC-A5E1767378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08f7cccd-997b-49e4-b99a-9380160df1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BA220-63E2-4EFE-A99D-B4357D97732B}">
  <ds:schemaRefs>
    <ds:schemaRef ds:uri="http://schemas.microsoft.com/office/2006/metadata/properties"/>
    <ds:schemaRef ds:uri="08f7cccd-997b-49e4-b99a-9380160df175"/>
    <ds:schemaRef ds:uri="http://schemas.microsoft.com/office/2006/documentManagement/types"/>
    <ds:schemaRef ds:uri="http://schemas.microsoft.com/sharepoint/v3/fields"/>
    <ds:schemaRef ds:uri="http://schemas.microsoft.com/office/infopath/2007/PartnerControls"/>
    <ds:schemaRef ds:uri="http://www.w3.org/XML/1998/namespace"/>
    <ds:schemaRef ds:uri="http://purl.org/dc/elements/1.1/"/>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1CC205D8-EB0D-445A-92EB-3974430495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IU_Powerpoint_Traditional</Template>
  <TotalTime>1342</TotalTime>
  <Words>1194</Words>
  <Application>Microsoft Office PowerPoint</Application>
  <PresentationFormat>On-screen Show (4:3)</PresentationFormat>
  <Paragraphs>126</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Abadi MT Condensed Light</vt:lpstr>
      <vt:lpstr>Arial</vt:lpstr>
      <vt:lpstr>BentonSans Medium</vt:lpstr>
      <vt:lpstr>BentonSans Regular</vt:lpstr>
      <vt:lpstr>BentonSansCond Light</vt:lpstr>
      <vt:lpstr>Calibri</vt:lpstr>
      <vt:lpstr>Georgia</vt:lpstr>
      <vt:lpstr>Georgia Pro</vt:lpstr>
      <vt:lpstr>IU_Powerpoint_Traditional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Thanks To:</vt:lpstr>
    </vt:vector>
  </TitlesOfParts>
  <Company>Indiana University Libraries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Harlan, Angela Marie</dc:creator>
  <cp:keywords/>
  <cp:lastModifiedBy>Leaman, Kristin Browning</cp:lastModifiedBy>
  <cp:revision>150</cp:revision>
  <dcterms:created xsi:type="dcterms:W3CDTF">2015-09-29T14:25:43Z</dcterms:created>
  <dcterms:modified xsi:type="dcterms:W3CDTF">2017-01-30T14:07:34Z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0x010100E439EF323871D2479D7EC5E9A472958F</vt:lpwstr>
  </property>
</Properties>
</file>